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5"/>
  </p:notesMasterIdLst>
  <p:handoutMasterIdLst>
    <p:handoutMasterId r:id="rId26"/>
  </p:handoutMasterIdLst>
  <p:sldIdLst>
    <p:sldId id="256" r:id="rId3"/>
    <p:sldId id="283" r:id="rId4"/>
    <p:sldId id="327" r:id="rId5"/>
    <p:sldId id="302" r:id="rId6"/>
    <p:sldId id="303" r:id="rId7"/>
    <p:sldId id="304" r:id="rId8"/>
    <p:sldId id="305" r:id="rId9"/>
    <p:sldId id="306" r:id="rId10"/>
    <p:sldId id="307" r:id="rId11"/>
    <p:sldId id="308" r:id="rId12"/>
    <p:sldId id="309" r:id="rId13"/>
    <p:sldId id="310" r:id="rId14"/>
    <p:sldId id="289" r:id="rId15"/>
    <p:sldId id="290" r:id="rId16"/>
    <p:sldId id="285" r:id="rId17"/>
    <p:sldId id="287" r:id="rId18"/>
    <p:sldId id="288" r:id="rId19"/>
    <p:sldId id="291" r:id="rId20"/>
    <p:sldId id="311" r:id="rId21"/>
    <p:sldId id="312" r:id="rId22"/>
    <p:sldId id="313" r:id="rId23"/>
    <p:sldId id="286" r:id="rId2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9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2020/9/14</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knews.cc/zh-tw/tech/jv64ypq.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edium.com/@maggieliao.cm04g/scikit-learn-%E6%95%B8%E6%93%9A%E9%A0%90%E8%99%95%E7%90%86-fit-transform-%E8%88%87transform-%E4%B9%8B%E5%B7%AE%E7%95%B0-3c7cc07c124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89511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如果我們</a:t>
            </a:r>
            <a:r>
              <a:rPr kumimoji="0" lang="zh-CN" altLang="en-US" sz="1200" b="0" i="0" u="none" strike="noStrike" kern="0" cap="none" spc="0" normalizeH="0" baseline="0" noProof="0" dirty="0">
                <a:ln>
                  <a:noFill/>
                </a:ln>
                <a:solidFill>
                  <a:srgbClr val="595959"/>
                </a:solidFill>
                <a:effectLst/>
                <a:uLnTx/>
                <a:uFillTx/>
                <a:latin typeface="Arial"/>
                <a:cs typeface="Arial"/>
                <a:sym typeface="Arial"/>
              </a:rPr>
              <a:t>能</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把一些資料做壓縮，又能夠保持資料原來的的性質。因此我們可以用比較少的空間，或是計算時用比較少的資源，就可以得到跟沒有做資料壓縮之前得到相似的結果。</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此外做資料降維可以幫助資料視覺化，二維可以用</a:t>
            </a:r>
            <a:r>
              <a:rPr kumimoji="0" lang="en-US" sz="1200" b="0" i="0" u="none" strike="noStrike" kern="0" cap="none" spc="0" normalizeH="0" baseline="0" noProof="0" dirty="0" err="1">
                <a:ln>
                  <a:noFill/>
                </a:ln>
                <a:solidFill>
                  <a:srgbClr val="595959"/>
                </a:solidFill>
                <a:effectLst/>
                <a:uLnTx/>
                <a:uFillTx/>
                <a:latin typeface="Arial"/>
                <a:cs typeface="Arial"/>
                <a:sym typeface="Arial"/>
              </a:rPr>
              <a:t>xy</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平面圖表示，三維可以用</a:t>
            </a:r>
            <a:r>
              <a:rPr kumimoji="0" lang="en-US" sz="1200" b="0" i="0" u="none" strike="noStrike" kern="0" cap="none" spc="0" normalizeH="0" baseline="0" noProof="0" dirty="0" err="1">
                <a:ln>
                  <a:noFill/>
                </a:ln>
                <a:solidFill>
                  <a:srgbClr val="595959"/>
                </a:solidFill>
                <a:effectLst/>
                <a:uLnTx/>
                <a:uFillTx/>
                <a:latin typeface="Arial"/>
                <a:cs typeface="Arial"/>
                <a:sym typeface="Arial"/>
              </a:rPr>
              <a:t>xyz</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立體圖作表示，而大於三維的空間難以視覺化做呈現。</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1435589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1" i="0" u="none" strike="noStrike" cap="none" dirty="0">
                <a:solidFill>
                  <a:srgbClr val="000000"/>
                </a:solidFill>
                <a:effectLst/>
                <a:latin typeface="Arial"/>
                <a:ea typeface="Arial"/>
                <a:cs typeface="Arial"/>
                <a:sym typeface="Arial"/>
              </a:rPr>
              <a:t>主成份分析</a:t>
            </a:r>
            <a:endParaRPr lang="en-US" altLang="zh-TW" sz="12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性質指的是點與點之間的關係。</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87623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12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12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12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12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的</a:t>
            </a:r>
            <a:r>
              <a:rPr kumimoji="0" lang="en-US" sz="12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1200" b="0" i="0" u="none" strike="noStrike" kern="0" cap="none" spc="0" normalizeH="0" baseline="0" noProof="0" dirty="0">
                <a:ln>
                  <a:noFill/>
                </a:ln>
                <a:solidFill>
                  <a:srgbClr val="595959"/>
                </a:solidFill>
                <a:effectLst/>
                <a:uLnTx/>
                <a:uFillTx/>
                <a:latin typeface="Arial"/>
                <a:cs typeface="Arial"/>
                <a:sym typeface="Arial"/>
              </a:rPr>
              <a:t>variance (</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重新把每一個</a:t>
            </a:r>
            <a:r>
              <a:rPr kumimoji="0" lang="en-US" sz="12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做</a:t>
            </a:r>
            <a:r>
              <a:rPr kumimoji="0" lang="en-US" sz="1200" b="0" i="0" u="none" strike="noStrike" kern="0" cap="none" spc="0" normalizeH="0" baseline="0" noProof="0" dirty="0" err="1">
                <a:ln>
                  <a:noFill/>
                </a:ln>
                <a:solidFill>
                  <a:srgbClr val="595959"/>
                </a:solidFill>
                <a:effectLst/>
                <a:uLnTx/>
                <a:uFillTx/>
                <a:latin typeface="Arial"/>
                <a:cs typeface="Arial"/>
                <a:sym typeface="Arial"/>
              </a:rPr>
              <a:t>scaleing</a:t>
            </a:r>
            <a:r>
              <a:rPr kumimoji="0" lang="zh-TW" altLang="en-US" sz="1200" b="0" i="0" u="none" strike="noStrike" kern="0" cap="none" spc="0" normalizeH="0" baseline="0" noProof="0" dirty="0">
                <a:ln>
                  <a:noFill/>
                </a:ln>
                <a:solidFill>
                  <a:srgbClr val="595959"/>
                </a:solidFill>
                <a:effectLst/>
                <a:uLnTx/>
                <a:uFillTx/>
                <a:latin typeface="Arial"/>
                <a:cs typeface="Arial"/>
                <a:sym typeface="Arial"/>
              </a:rPr>
              <a:t>使得大家都共有</a:t>
            </a:r>
            <a:r>
              <a:rPr kumimoji="0" lang="en-US" sz="1200" b="0" i="0" u="none" strike="noStrike" kern="0" cap="none" spc="0" normalizeH="0" baseline="0" noProof="0" dirty="0">
                <a:ln>
                  <a:noFill/>
                </a:ln>
                <a:solidFill>
                  <a:srgbClr val="595959"/>
                </a:solidFill>
                <a:effectLst/>
                <a:uLnTx/>
                <a:uFillTx/>
                <a:latin typeface="Arial"/>
                <a:cs typeface="Arial"/>
                <a:sym typeface="Arial"/>
              </a:rPr>
              <a:t>unit 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endParaRPr kumimoji="0" lang="en-US" sz="1200" b="0" i="0" u="none" strike="noStrike" kern="0" cap="none" spc="0" normalizeH="0" baseline="0" noProof="0" dirty="0">
              <a:ln>
                <a:noFill/>
              </a:ln>
              <a:solidFill>
                <a:srgbClr val="595959"/>
              </a:solidFill>
              <a:effectLst/>
              <a:uLnTx/>
              <a:uFillTx/>
              <a:latin typeface="Arial"/>
              <a:cs typeface="Arial"/>
              <a:sym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558223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hlinkClick r:id="rId3"/>
              </a:rPr>
              <a:t>t-</a:t>
            </a:r>
            <a:r>
              <a:rPr lang="zh-TW" altLang="en-US" sz="1200" b="0" i="0" u="none" strike="noStrike" cap="none" dirty="0">
                <a:solidFill>
                  <a:srgbClr val="000000"/>
                </a:solidFill>
                <a:effectLst/>
                <a:latin typeface="Arial"/>
                <a:ea typeface="Arial"/>
                <a:cs typeface="Arial"/>
                <a:sym typeface="Arial"/>
                <a:hlinkClick r:id="rId3"/>
              </a:rPr>
              <a:t>分布鄰域嵌入算法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64575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scikit-learn </a:t>
            </a:r>
            <a:r>
              <a:rPr lang="zh-TW" altLang="en-US" sz="1200" b="0" i="0" kern="1200" dirty="0">
                <a:solidFill>
                  <a:schemeClr val="tx1"/>
                </a:solidFill>
                <a:effectLst/>
                <a:latin typeface="+mn-lt"/>
                <a:ea typeface="+mn-ea"/>
                <a:cs typeface="+mn-cs"/>
              </a:rPr>
              <a:t>數據預處理</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fit_transform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與</a:t>
            </a:r>
            <a:r>
              <a:rPr lang="en-US" sz="1200" b="0" i="0" kern="1200" dirty="0">
                <a:solidFill>
                  <a:schemeClr val="tx1"/>
                </a:solidFill>
                <a:effectLst/>
                <a:latin typeface="+mn-lt"/>
                <a:ea typeface="+mn-ea"/>
                <a:cs typeface="+mn-cs"/>
              </a:rPr>
              <a:t>transform()</a:t>
            </a:r>
            <a:r>
              <a:rPr lang="zh-TW" altLang="en-US" sz="1200" b="0" i="0" kern="1200" dirty="0">
                <a:solidFill>
                  <a:schemeClr val="tx1"/>
                </a:solidFill>
                <a:effectLst/>
                <a:latin typeface="+mn-lt"/>
                <a:ea typeface="+mn-ea"/>
                <a:cs typeface="+mn-cs"/>
              </a:rPr>
              <a:t>之差異</a:t>
            </a:r>
          </a:p>
          <a:p>
            <a:endParaRPr lang="en-US" dirty="0">
              <a:hlinkClick r:id="rId3"/>
            </a:endParaRPr>
          </a:p>
          <a:p>
            <a:r>
              <a:rPr lang="en-US" dirty="0">
                <a:hlinkClick r:id="rId3"/>
              </a:rPr>
              <a:t>https://medium.com/@maggieliao.cm04g/scikit-learn-%E6%95%B8%E6%93%9A%E9%A0%90%E8%99%95%E7%90%86-fit-transform-%E8%88%87transform-%E4%B9%8B%E5%B7%AE%E7%95%B0-3c7cc07c124f</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176979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7</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降維</a:t>
            </a:r>
            <a:r>
              <a:rPr lang="en-US" altLang="zh-CN"/>
              <a:t> (1)</a:t>
            </a:r>
            <a:endParaRPr lang="zh-CN" altLang="en-US"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2A1C1C-A5F3-3046-ACA3-062A179BB427}"/>
              </a:ext>
            </a:extLst>
          </p:cNvPr>
          <p:cNvSpPr>
            <a:spLocks noGrp="1"/>
          </p:cNvSpPr>
          <p:nvPr>
            <p:ph type="body" sz="quarter" idx="10"/>
          </p:nvPr>
        </p:nvSpPr>
        <p:spPr>
          <a:xfrm>
            <a:off x="992875" y="245402"/>
            <a:ext cx="9315782" cy="590931"/>
          </a:xfrm>
        </p:spPr>
        <p:txBody>
          <a:bodyPr/>
          <a:lstStyle/>
          <a:p>
            <a:r>
              <a:rPr lang="zh-TW" altLang="en-US" dirty="0"/>
              <a:t>兩個分佈之間的相似度</a:t>
            </a:r>
            <a:endParaRPr lang="en-TW" dirty="0"/>
          </a:p>
        </p:txBody>
      </p:sp>
      <p:sp>
        <p:nvSpPr>
          <p:cNvPr id="4" name="Text Placeholder 1">
            <a:extLst>
              <a:ext uri="{FF2B5EF4-FFF2-40B4-BE49-F238E27FC236}">
                <a16:creationId xmlns:a16="http://schemas.microsoft.com/office/drawing/2014/main" id="{AFCAC167-8626-9140-9B5B-6D9C00AADA19}"/>
              </a:ext>
            </a:extLst>
          </p:cNvPr>
          <p:cNvSpPr txBox="1">
            <a:spLocks/>
          </p:cNvSpPr>
          <p:nvPr/>
        </p:nvSpPr>
        <p:spPr>
          <a:xfrm>
            <a:off x="311700" y="1029225"/>
            <a:ext cx="95435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求算兩個分佈之間的相似度，經常用 </a:t>
            </a:r>
            <a:r>
              <a:rPr kumimoji="0" lang="en-US" sz="2000" b="0" i="0" u="none" strike="noStrike" kern="0" cap="none" spc="0" normalizeH="0" baseline="0" noProof="0" dirty="0">
                <a:ln>
                  <a:noFill/>
                </a:ln>
                <a:solidFill>
                  <a:srgbClr val="595959"/>
                </a:solidFill>
                <a:effectLst/>
                <a:uLnTx/>
                <a:uFillTx/>
                <a:latin typeface="Arial"/>
                <a:cs typeface="Arial"/>
                <a:sym typeface="Arial"/>
              </a:rPr>
              <a:t>KL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距離（</a:t>
            </a:r>
            <a:r>
              <a:rPr kumimoji="0" lang="en-US" sz="2000" b="0" i="0" u="none" strike="noStrike" kern="0" cap="none" spc="0" normalizeH="0" baseline="0" noProof="0" dirty="0" err="1">
                <a:ln>
                  <a:noFill/>
                </a:ln>
                <a:solidFill>
                  <a:srgbClr val="595959"/>
                </a:solidFill>
                <a:effectLst/>
                <a:uLnTx/>
                <a:uFillTx/>
                <a:latin typeface="Arial"/>
                <a:cs typeface="Arial"/>
                <a:sym typeface="Arial"/>
              </a:rPr>
              <a:t>Kullback-Leibler</a:t>
            </a:r>
            <a:r>
              <a:rPr kumimoji="0" lang="en-US" sz="2000" b="0" i="0" u="none" strike="noStrike" kern="0" cap="none" spc="0" normalizeH="0" baseline="0" noProof="0" dirty="0">
                <a:ln>
                  <a:noFill/>
                </a:ln>
                <a:solidFill>
                  <a:srgbClr val="595959"/>
                </a:solidFill>
                <a:effectLst/>
                <a:uLnTx/>
                <a:uFillTx/>
                <a:latin typeface="Arial"/>
                <a:cs typeface="Arial"/>
                <a:sym typeface="Arial"/>
              </a:rPr>
              <a:t> Divergence）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來表示，也叫做相對熵（</a:t>
            </a:r>
            <a:r>
              <a:rPr kumimoji="0" lang="en-US" sz="2000" b="0" i="0" u="none" strike="noStrike" kern="0" cap="none" spc="0" normalizeH="0" baseline="0" noProof="0" dirty="0">
                <a:ln>
                  <a:noFill/>
                </a:ln>
                <a:solidFill>
                  <a:srgbClr val="595959"/>
                </a:solidFill>
                <a:effectLst/>
                <a:uLnTx/>
                <a:uFillTx/>
                <a:latin typeface="Arial"/>
                <a:cs typeface="Arial"/>
                <a:sym typeface="Arial"/>
              </a:rPr>
              <a:t>Relative Entropy）。</a:t>
            </a:r>
          </a:p>
        </p:txBody>
      </p:sp>
      <p:pic>
        <p:nvPicPr>
          <p:cNvPr id="5" name="Picture 4">
            <a:extLst>
              <a:ext uri="{FF2B5EF4-FFF2-40B4-BE49-F238E27FC236}">
                <a16:creationId xmlns:a16="http://schemas.microsoft.com/office/drawing/2014/main" id="{35A489F0-182B-FC44-B9EC-71BB52AA4FD6}"/>
              </a:ext>
            </a:extLst>
          </p:cNvPr>
          <p:cNvPicPr>
            <a:picLocks noChangeAspect="1"/>
          </p:cNvPicPr>
          <p:nvPr/>
        </p:nvPicPr>
        <p:blipFill>
          <a:blip r:embed="rId2"/>
          <a:stretch>
            <a:fillRect/>
          </a:stretch>
        </p:blipFill>
        <p:spPr>
          <a:xfrm>
            <a:off x="4083050" y="2567516"/>
            <a:ext cx="3619500" cy="444500"/>
          </a:xfrm>
          <a:prstGeom prst="rect">
            <a:avLst/>
          </a:prstGeom>
        </p:spPr>
      </p:pic>
      <p:pic>
        <p:nvPicPr>
          <p:cNvPr id="6" name="Picture 5">
            <a:extLst>
              <a:ext uri="{FF2B5EF4-FFF2-40B4-BE49-F238E27FC236}">
                <a16:creationId xmlns:a16="http://schemas.microsoft.com/office/drawing/2014/main" id="{DCF9504A-78A7-5344-8D03-A885770E6207}"/>
              </a:ext>
            </a:extLst>
          </p:cNvPr>
          <p:cNvPicPr>
            <a:picLocks noChangeAspect="1"/>
          </p:cNvPicPr>
          <p:nvPr/>
        </p:nvPicPr>
        <p:blipFill>
          <a:blip r:embed="rId3"/>
          <a:stretch>
            <a:fillRect/>
          </a:stretch>
        </p:blipFill>
        <p:spPr>
          <a:xfrm>
            <a:off x="4820200" y="3171241"/>
            <a:ext cx="2032000" cy="2032000"/>
          </a:xfrm>
          <a:prstGeom prst="rect">
            <a:avLst/>
          </a:prstGeom>
        </p:spPr>
      </p:pic>
    </p:spTree>
    <p:extLst>
      <p:ext uri="{BB962C8B-B14F-4D97-AF65-F5344CB8AC3E}">
        <p14:creationId xmlns:p14="http://schemas.microsoft.com/office/powerpoint/2010/main" val="292644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A15BA-A6B4-374F-B244-3C2DC253C5B9}"/>
              </a:ext>
            </a:extLst>
          </p:cNvPr>
          <p:cNvSpPr>
            <a:spLocks noGrp="1"/>
          </p:cNvSpPr>
          <p:nvPr>
            <p:ph type="body" sz="quarter" idx="10"/>
          </p:nvPr>
        </p:nvSpPr>
        <p:spPr/>
        <p:txBody>
          <a:bodyPr/>
          <a:lstStyle/>
          <a:p>
            <a:r>
              <a:rPr lang="en-US" dirty="0"/>
              <a:t>t-SNE </a:t>
            </a:r>
            <a:r>
              <a:rPr lang="zh-CN" altLang="en-US" dirty="0"/>
              <a:t>小結</a:t>
            </a:r>
            <a:endParaRPr lang="en-TW" dirty="0"/>
          </a:p>
        </p:txBody>
      </p:sp>
      <p:sp>
        <p:nvSpPr>
          <p:cNvPr id="3" name="Text Placeholder 1">
            <a:extLst>
              <a:ext uri="{FF2B5EF4-FFF2-40B4-BE49-F238E27FC236}">
                <a16:creationId xmlns:a16="http://schemas.microsoft.com/office/drawing/2014/main" id="{F5877896-7467-F74F-B4DC-F245368CF58C}"/>
              </a:ext>
            </a:extLst>
          </p:cNvPr>
          <p:cNvSpPr txBox="1">
            <a:spLocks/>
          </p:cNvSpPr>
          <p:nvPr/>
        </p:nvSpPr>
        <p:spPr>
          <a:xfrm>
            <a:off x="311699" y="1029225"/>
            <a:ext cx="10751412" cy="1330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利用此方法降維後原本相近的點依然相近，反之原本距離遠的投影後依然保持遠的距離。</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允許非線性的轉換，因此有機會在原本分開的三群在做完投影後依然是開的。</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DE7743EC-E778-E245-AEBB-14914823F9FC}"/>
              </a:ext>
            </a:extLst>
          </p:cNvPr>
          <p:cNvSpPr/>
          <p:nvPr/>
        </p:nvSpPr>
        <p:spPr>
          <a:xfrm>
            <a:off x="414778" y="2737425"/>
            <a:ext cx="2557110" cy="369332"/>
          </a:xfrm>
          <a:prstGeom prst="rect">
            <a:avLst/>
          </a:prstGeom>
        </p:spPr>
        <p:txBody>
          <a:bodyPr wrap="none">
            <a:spAutoFit/>
          </a:bodyPr>
          <a:lstStyle/>
          <a:p>
            <a:r>
              <a:rPr lang="en-US" b="1" dirty="0">
                <a:solidFill>
                  <a:srgbClr val="403D3A"/>
                </a:solidFill>
                <a:latin typeface="Arial" panose="020B0604020202020204" pitchFamily="34" charset="0"/>
              </a:rPr>
              <a:t> t-SNE </a:t>
            </a:r>
            <a:r>
              <a:rPr lang="zh-TW" altLang="en-US" b="1" dirty="0">
                <a:solidFill>
                  <a:srgbClr val="403D3A"/>
                </a:solidFill>
                <a:latin typeface="Arial" panose="020B0604020202020204" pitchFamily="34" charset="0"/>
              </a:rPr>
              <a:t>不適用於新資料</a:t>
            </a:r>
            <a:endParaRPr lang="zh-TW" altLang="en-US" b="1" i="0" dirty="0">
              <a:solidFill>
                <a:srgbClr val="403D3A"/>
              </a:solidFill>
              <a:effectLst/>
              <a:latin typeface="Arial" panose="020B0604020202020204" pitchFamily="34" charset="0"/>
            </a:endParaRPr>
          </a:p>
        </p:txBody>
      </p:sp>
      <p:sp>
        <p:nvSpPr>
          <p:cNvPr id="5" name="Rectangle 4">
            <a:extLst>
              <a:ext uri="{FF2B5EF4-FFF2-40B4-BE49-F238E27FC236}">
                <a16:creationId xmlns:a16="http://schemas.microsoft.com/office/drawing/2014/main" id="{74938855-9AFC-F14D-8807-B3F7238B7C58}"/>
              </a:ext>
            </a:extLst>
          </p:cNvPr>
          <p:cNvSpPr/>
          <p:nvPr/>
        </p:nvSpPr>
        <p:spPr>
          <a:xfrm>
            <a:off x="493799" y="3289579"/>
            <a:ext cx="7160067" cy="923330"/>
          </a:xfrm>
          <a:prstGeom prst="rect">
            <a:avLst/>
          </a:prstGeom>
        </p:spPr>
        <p:txBody>
          <a:bodyPr wrap="square">
            <a:spAutoFit/>
          </a:bodyPr>
          <a:lstStyle/>
          <a:p>
            <a:r>
              <a:rPr lang="en-US" dirty="0">
                <a:solidFill>
                  <a:srgbClr val="61605E"/>
                </a:solidFill>
                <a:latin typeface="Arial" panose="020B0604020202020204" pitchFamily="34" charset="0"/>
              </a:rPr>
              <a:t>PCA </a:t>
            </a:r>
            <a:r>
              <a:rPr lang="zh-TW" altLang="en-US" dirty="0">
                <a:solidFill>
                  <a:srgbClr val="61605E"/>
                </a:solidFill>
                <a:latin typeface="Arial" panose="020B0604020202020204" pitchFamily="34" charset="0"/>
              </a:rPr>
              <a:t>降維可以適用新資料，可呼叫</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函式即可。而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則不行。因為演算法的關係在 </a:t>
            </a:r>
            <a:r>
              <a:rPr lang="en-US" dirty="0">
                <a:solidFill>
                  <a:srgbClr val="61605E"/>
                </a:solidFill>
                <a:latin typeface="Arial" panose="020B0604020202020204" pitchFamily="34" charset="0"/>
              </a:rPr>
              <a:t>scikit-learn</a:t>
            </a:r>
            <a:r>
              <a:rPr lang="zh-TW" altLang="en-US" dirty="0">
                <a:solidFill>
                  <a:srgbClr val="61605E"/>
                </a:solidFill>
                <a:latin typeface="Arial" panose="020B0604020202020204" pitchFamily="34" charset="0"/>
              </a:rPr>
              <a:t> 套件中的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演算法並沒有</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函式可以呼叫。</a:t>
            </a:r>
            <a:endParaRPr lang="en-TW" dirty="0"/>
          </a:p>
        </p:txBody>
      </p:sp>
    </p:spTree>
    <p:extLst>
      <p:ext uri="{BB962C8B-B14F-4D97-AF65-F5344CB8AC3E}">
        <p14:creationId xmlns:p14="http://schemas.microsoft.com/office/powerpoint/2010/main" val="241648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49510-21E3-9142-B00F-02BE826F119B}"/>
              </a:ext>
            </a:extLst>
          </p:cNvPr>
          <p:cNvSpPr>
            <a:spLocks noGrp="1"/>
          </p:cNvSpPr>
          <p:nvPr>
            <p:ph type="body" sz="quarter" idx="10"/>
          </p:nvPr>
        </p:nvSpPr>
        <p:spPr/>
        <p:txBody>
          <a:bodyPr/>
          <a:lstStyle/>
          <a:p>
            <a:r>
              <a:rPr lang="en-US" dirty="0"/>
              <a:t>PCA &amp; t-SNE</a:t>
            </a:r>
            <a:r>
              <a:rPr lang="zh-TW" altLang="en-US" dirty="0"/>
              <a:t> 整理</a:t>
            </a:r>
            <a:endParaRPr lang="en-TW" dirty="0"/>
          </a:p>
        </p:txBody>
      </p:sp>
      <p:sp>
        <p:nvSpPr>
          <p:cNvPr id="4" name="Text Placeholder 1">
            <a:extLst>
              <a:ext uri="{FF2B5EF4-FFF2-40B4-BE49-F238E27FC236}">
                <a16:creationId xmlns:a16="http://schemas.microsoft.com/office/drawing/2014/main" id="{4F76D9D5-3078-2A48-93D2-8B35770D1343}"/>
              </a:ext>
            </a:extLst>
          </p:cNvPr>
          <p:cNvSpPr txBox="1">
            <a:spLocks/>
          </p:cNvSpPr>
          <p:nvPr/>
        </p:nvSpPr>
        <p:spPr>
          <a:xfrm>
            <a:off x="311700" y="1029225"/>
            <a:ext cx="1074012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和</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是兩個不同降維的方法，</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的優點在於簡單若新的點要映射時直接代入公式即可得出降維後的點。若</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有新的點近來時我們沒有去計算新的點和舊的點之間的關係因此我們無法將新的點投影下去。</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的優點是可以保留原本高維距離較遠的點降維後依然保持遠的距離，因此這些群降維後依然保持群的特性。</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Rounded Rectangle 8">
            <a:extLst>
              <a:ext uri="{FF2B5EF4-FFF2-40B4-BE49-F238E27FC236}">
                <a16:creationId xmlns:a16="http://schemas.microsoft.com/office/drawing/2014/main" id="{544E5B9C-6EE5-CD4E-A249-6BC2B00FC876}"/>
              </a:ext>
            </a:extLst>
          </p:cNvPr>
          <p:cNvSpPr/>
          <p:nvPr/>
        </p:nvSpPr>
        <p:spPr>
          <a:xfrm>
            <a:off x="3983533" y="3706730"/>
            <a:ext cx="1936964" cy="525160"/>
          </a:xfrm>
          <a:prstGeom prst="roundRect">
            <a:avLst/>
          </a:prstGeom>
          <a:solidFill>
            <a:srgbClr val="E4635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7ED9656B-C5C7-4E49-ABB6-B229BD4F3F1E}"/>
              </a:ext>
            </a:extLst>
          </p:cNvPr>
          <p:cNvSpPr/>
          <p:nvPr/>
        </p:nvSpPr>
        <p:spPr>
          <a:xfrm>
            <a:off x="4036700" y="3815421"/>
            <a:ext cx="1809372"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PCA</a:t>
            </a:r>
            <a:r>
              <a:rPr lang="zh-TW" altLang="en-US" sz="1400" kern="0" dirty="0">
                <a:solidFill>
                  <a:srgbClr val="FFFFFF"/>
                </a:solidFill>
                <a:cs typeface="Arial"/>
                <a:sym typeface="Arial"/>
              </a:rPr>
              <a:t>允許線性的轉換</a:t>
            </a:r>
            <a:endParaRPr lang="en-US" sz="1400" kern="0" dirty="0">
              <a:solidFill>
                <a:srgbClr val="FFFFFF"/>
              </a:solidFill>
              <a:cs typeface="Arial"/>
              <a:sym typeface="Arial"/>
            </a:endParaRPr>
          </a:p>
        </p:txBody>
      </p:sp>
      <p:sp>
        <p:nvSpPr>
          <p:cNvPr id="11" name="Rounded Rectangle 10">
            <a:extLst>
              <a:ext uri="{FF2B5EF4-FFF2-40B4-BE49-F238E27FC236}">
                <a16:creationId xmlns:a16="http://schemas.microsoft.com/office/drawing/2014/main" id="{314275FF-42A2-3B4B-9DBE-F4A46ED7F8BA}"/>
              </a:ext>
            </a:extLst>
          </p:cNvPr>
          <p:cNvSpPr/>
          <p:nvPr/>
        </p:nvSpPr>
        <p:spPr>
          <a:xfrm>
            <a:off x="6441496" y="3706730"/>
            <a:ext cx="2169038" cy="525160"/>
          </a:xfrm>
          <a:prstGeom prst="roundRect">
            <a:avLst/>
          </a:prstGeom>
          <a:solidFill>
            <a:srgbClr val="076BA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90ACB3D8-096F-894A-9591-6FBB082D74BF}"/>
              </a:ext>
            </a:extLst>
          </p:cNvPr>
          <p:cNvSpPr/>
          <p:nvPr/>
        </p:nvSpPr>
        <p:spPr>
          <a:xfrm>
            <a:off x="6494663" y="3815421"/>
            <a:ext cx="2115871"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t-SNE</a:t>
            </a:r>
            <a:r>
              <a:rPr lang="zh-TW" altLang="en-US" sz="1400" kern="0" dirty="0">
                <a:solidFill>
                  <a:srgbClr val="FFFFFF"/>
                </a:solidFill>
                <a:cs typeface="Arial"/>
                <a:sym typeface="Arial"/>
              </a:rPr>
              <a:t>允許</a:t>
            </a:r>
            <a:r>
              <a:rPr lang="zh-CN" altLang="en-US" sz="1400" kern="0" dirty="0">
                <a:solidFill>
                  <a:srgbClr val="FFFFFF"/>
                </a:solidFill>
                <a:cs typeface="Arial"/>
                <a:sym typeface="Arial"/>
              </a:rPr>
              <a:t>非線性的轉換</a:t>
            </a:r>
            <a:endParaRPr lang="en-US" sz="1400" kern="0" dirty="0">
              <a:solidFill>
                <a:srgbClr val="FFFFFF"/>
              </a:solidFill>
              <a:cs typeface="Arial"/>
              <a:sym typeface="Arial"/>
            </a:endParaRPr>
          </a:p>
        </p:txBody>
      </p:sp>
    </p:spTree>
    <p:extLst>
      <p:ext uri="{BB962C8B-B14F-4D97-AF65-F5344CB8AC3E}">
        <p14:creationId xmlns:p14="http://schemas.microsoft.com/office/powerpoint/2010/main" val="208353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觀察不同的降維方式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392828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126205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7 </a:t>
            </a:r>
            <a:r>
              <a:rPr lang="zh-TW" altLang="en-US" dirty="0"/>
              <a:t> 學習目標</a:t>
            </a:r>
            <a:endParaRPr lang="en-TW" dirty="0"/>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81636"/>
            <a:ext cx="3556000" cy="341632"/>
          </a:xfrm>
        </p:spPr>
        <p:txBody>
          <a:bodyPr/>
          <a:lstStyle/>
          <a:p>
            <a:r>
              <a:rPr lang="en-TW" sz="1800" dirty="0"/>
              <a:t>降維觀念</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78865"/>
            <a:ext cx="4474107" cy="290657"/>
          </a:xfrm>
        </p:spPr>
        <p:txBody>
          <a:bodyPr/>
          <a:lstStyle/>
          <a:p>
            <a:r>
              <a:rPr lang="en-TW" sz="1100" dirty="0"/>
              <a:t>何謂降維? 降維有什麼優點?</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64388"/>
            <a:ext cx="3556000" cy="341632"/>
          </a:xfrm>
        </p:spPr>
        <p:txBody>
          <a:bodyPr/>
          <a:lstStyle/>
          <a:p>
            <a:r>
              <a:rPr lang="en-TW" sz="1800" dirty="0"/>
              <a:t>常見兩種降維方法</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61617"/>
            <a:ext cx="4474107" cy="289503"/>
          </a:xfrm>
        </p:spPr>
        <p:txBody>
          <a:bodyPr/>
          <a:lstStyle/>
          <a:p>
            <a:r>
              <a:rPr lang="en-TW" sz="1100" dirty="0"/>
              <a:t>PCA &amp; T-sne</a:t>
            </a:r>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0B93D-F201-2D4B-8E65-9F4155E6D4BB}"/>
              </a:ext>
            </a:extLst>
          </p:cNvPr>
          <p:cNvSpPr>
            <a:spLocks noGrp="1"/>
          </p:cNvSpPr>
          <p:nvPr>
            <p:ph type="body" sz="quarter" idx="10"/>
          </p:nvPr>
        </p:nvSpPr>
        <p:spPr/>
        <p:txBody>
          <a:bodyPr/>
          <a:lstStyle/>
          <a:p>
            <a:r>
              <a:rPr lang="en-TW" dirty="0"/>
              <a:t>PCA</a:t>
            </a:r>
          </a:p>
        </p:txBody>
      </p:sp>
      <p:pic>
        <p:nvPicPr>
          <p:cNvPr id="4" name="Picture 3">
            <a:extLst>
              <a:ext uri="{FF2B5EF4-FFF2-40B4-BE49-F238E27FC236}">
                <a16:creationId xmlns:a16="http://schemas.microsoft.com/office/drawing/2014/main" id="{7AC813BD-7612-4A45-8878-289060335B36}"/>
              </a:ext>
            </a:extLst>
          </p:cNvPr>
          <p:cNvPicPr>
            <a:picLocks noChangeAspect="1"/>
          </p:cNvPicPr>
          <p:nvPr/>
        </p:nvPicPr>
        <p:blipFill>
          <a:blip r:embed="rId2"/>
          <a:stretch>
            <a:fillRect/>
          </a:stretch>
        </p:blipFill>
        <p:spPr>
          <a:xfrm>
            <a:off x="405666" y="1491544"/>
            <a:ext cx="5245100" cy="939800"/>
          </a:xfrm>
          <a:prstGeom prst="rect">
            <a:avLst/>
          </a:prstGeom>
        </p:spPr>
      </p:pic>
      <p:pic>
        <p:nvPicPr>
          <p:cNvPr id="6" name="Picture 5">
            <a:extLst>
              <a:ext uri="{FF2B5EF4-FFF2-40B4-BE49-F238E27FC236}">
                <a16:creationId xmlns:a16="http://schemas.microsoft.com/office/drawing/2014/main" id="{E0BCD89F-11D9-DD45-B14C-6534DBBD93C2}"/>
              </a:ext>
            </a:extLst>
          </p:cNvPr>
          <p:cNvPicPr>
            <a:picLocks noChangeAspect="1"/>
          </p:cNvPicPr>
          <p:nvPr/>
        </p:nvPicPr>
        <p:blipFill>
          <a:blip r:embed="rId3"/>
          <a:stretch>
            <a:fillRect/>
          </a:stretch>
        </p:blipFill>
        <p:spPr>
          <a:xfrm>
            <a:off x="1223733" y="2754489"/>
            <a:ext cx="3610028" cy="2796822"/>
          </a:xfrm>
          <a:prstGeom prst="rect">
            <a:avLst/>
          </a:prstGeom>
        </p:spPr>
      </p:pic>
      <p:pic>
        <p:nvPicPr>
          <p:cNvPr id="10" name="Picture 9">
            <a:extLst>
              <a:ext uri="{FF2B5EF4-FFF2-40B4-BE49-F238E27FC236}">
                <a16:creationId xmlns:a16="http://schemas.microsoft.com/office/drawing/2014/main" id="{4287FE65-E37E-6246-82E8-78F69027CB6F}"/>
              </a:ext>
            </a:extLst>
          </p:cNvPr>
          <p:cNvPicPr>
            <a:picLocks noChangeAspect="1"/>
          </p:cNvPicPr>
          <p:nvPr/>
        </p:nvPicPr>
        <p:blipFill>
          <a:blip r:embed="rId4"/>
          <a:stretch>
            <a:fillRect/>
          </a:stretch>
        </p:blipFill>
        <p:spPr>
          <a:xfrm>
            <a:off x="6360584" y="1409699"/>
            <a:ext cx="4686300" cy="647700"/>
          </a:xfrm>
          <a:prstGeom prst="rect">
            <a:avLst/>
          </a:prstGeom>
        </p:spPr>
      </p:pic>
      <p:pic>
        <p:nvPicPr>
          <p:cNvPr id="12" name="Picture 11">
            <a:extLst>
              <a:ext uri="{FF2B5EF4-FFF2-40B4-BE49-F238E27FC236}">
                <a16:creationId xmlns:a16="http://schemas.microsoft.com/office/drawing/2014/main" id="{58F471B0-6B00-E647-8B4E-37A47FA6570B}"/>
              </a:ext>
            </a:extLst>
          </p:cNvPr>
          <p:cNvPicPr>
            <a:picLocks noChangeAspect="1"/>
          </p:cNvPicPr>
          <p:nvPr/>
        </p:nvPicPr>
        <p:blipFill>
          <a:blip r:embed="rId5"/>
          <a:stretch>
            <a:fillRect/>
          </a:stretch>
        </p:blipFill>
        <p:spPr>
          <a:xfrm>
            <a:off x="6891161" y="2754489"/>
            <a:ext cx="3632038" cy="2796822"/>
          </a:xfrm>
          <a:prstGeom prst="rect">
            <a:avLst/>
          </a:prstGeom>
        </p:spPr>
      </p:pic>
    </p:spTree>
    <p:extLst>
      <p:ext uri="{BB962C8B-B14F-4D97-AF65-F5344CB8AC3E}">
        <p14:creationId xmlns:p14="http://schemas.microsoft.com/office/powerpoint/2010/main" val="37872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68447-B3C2-7647-A38D-64C16A640901}"/>
              </a:ext>
            </a:extLst>
          </p:cNvPr>
          <p:cNvSpPr>
            <a:spLocks noGrp="1"/>
          </p:cNvSpPr>
          <p:nvPr>
            <p:ph type="body" sz="quarter" idx="10"/>
          </p:nvPr>
        </p:nvSpPr>
        <p:spPr/>
        <p:txBody>
          <a:bodyPr/>
          <a:lstStyle/>
          <a:p>
            <a:r>
              <a:rPr lang="en-US" dirty="0"/>
              <a:t>T</a:t>
            </a:r>
            <a:r>
              <a:rPr lang="en-TW" dirty="0"/>
              <a:t>-SNE</a:t>
            </a:r>
          </a:p>
        </p:txBody>
      </p:sp>
      <p:pic>
        <p:nvPicPr>
          <p:cNvPr id="4" name="Picture 3">
            <a:extLst>
              <a:ext uri="{FF2B5EF4-FFF2-40B4-BE49-F238E27FC236}">
                <a16:creationId xmlns:a16="http://schemas.microsoft.com/office/drawing/2014/main" id="{E4C9CFB8-684F-2242-8A3C-E38CFC2B3698}"/>
              </a:ext>
            </a:extLst>
          </p:cNvPr>
          <p:cNvPicPr>
            <a:picLocks noChangeAspect="1"/>
          </p:cNvPicPr>
          <p:nvPr/>
        </p:nvPicPr>
        <p:blipFill>
          <a:blip r:embed="rId2"/>
          <a:stretch>
            <a:fillRect/>
          </a:stretch>
        </p:blipFill>
        <p:spPr>
          <a:xfrm>
            <a:off x="992875" y="1190195"/>
            <a:ext cx="6731000" cy="1079500"/>
          </a:xfrm>
          <a:prstGeom prst="rect">
            <a:avLst/>
          </a:prstGeom>
        </p:spPr>
      </p:pic>
      <p:pic>
        <p:nvPicPr>
          <p:cNvPr id="6" name="Picture 5">
            <a:extLst>
              <a:ext uri="{FF2B5EF4-FFF2-40B4-BE49-F238E27FC236}">
                <a16:creationId xmlns:a16="http://schemas.microsoft.com/office/drawing/2014/main" id="{F5918FE1-CEF2-6145-8B2C-A23C25F05775}"/>
              </a:ext>
            </a:extLst>
          </p:cNvPr>
          <p:cNvPicPr>
            <a:picLocks noChangeAspect="1"/>
          </p:cNvPicPr>
          <p:nvPr/>
        </p:nvPicPr>
        <p:blipFill>
          <a:blip r:embed="rId3"/>
          <a:stretch>
            <a:fillRect/>
          </a:stretch>
        </p:blipFill>
        <p:spPr>
          <a:xfrm>
            <a:off x="992875" y="2623557"/>
            <a:ext cx="4223951" cy="3348474"/>
          </a:xfrm>
          <a:prstGeom prst="rect">
            <a:avLst/>
          </a:prstGeom>
        </p:spPr>
      </p:pic>
      <p:sp>
        <p:nvSpPr>
          <p:cNvPr id="11" name="Rectangle 10">
            <a:extLst>
              <a:ext uri="{FF2B5EF4-FFF2-40B4-BE49-F238E27FC236}">
                <a16:creationId xmlns:a16="http://schemas.microsoft.com/office/drawing/2014/main" id="{D13D363C-6329-8E4E-8069-3637C5FEAC64}"/>
              </a:ext>
            </a:extLst>
          </p:cNvPr>
          <p:cNvSpPr/>
          <p:nvPr/>
        </p:nvSpPr>
        <p:spPr>
          <a:xfrm>
            <a:off x="5807220" y="4582741"/>
            <a:ext cx="5560694" cy="10795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B82650B3-4E64-5049-9E3C-0DB9ECAB176D}"/>
              </a:ext>
            </a:extLst>
          </p:cNvPr>
          <p:cNvPicPr>
            <a:picLocks noChangeAspect="1"/>
          </p:cNvPicPr>
          <p:nvPr/>
        </p:nvPicPr>
        <p:blipFill>
          <a:blip r:embed="rId4"/>
          <a:stretch>
            <a:fillRect/>
          </a:stretch>
        </p:blipFill>
        <p:spPr>
          <a:xfrm>
            <a:off x="5943755" y="4739547"/>
            <a:ext cx="650017" cy="650017"/>
          </a:xfrm>
          <a:prstGeom prst="rect">
            <a:avLst/>
          </a:prstGeom>
        </p:spPr>
      </p:pic>
      <p:sp>
        <p:nvSpPr>
          <p:cNvPr id="8" name="Rectangle 7">
            <a:extLst>
              <a:ext uri="{FF2B5EF4-FFF2-40B4-BE49-F238E27FC236}">
                <a16:creationId xmlns:a16="http://schemas.microsoft.com/office/drawing/2014/main" id="{60FC9553-E0C3-A74D-B04F-C404263BC7D0}"/>
              </a:ext>
            </a:extLst>
          </p:cNvPr>
          <p:cNvSpPr/>
          <p:nvPr/>
        </p:nvSpPr>
        <p:spPr>
          <a:xfrm>
            <a:off x="6593772" y="4695224"/>
            <a:ext cx="4532689" cy="369332"/>
          </a:xfrm>
          <a:prstGeom prst="rect">
            <a:avLst/>
          </a:prstGeom>
        </p:spPr>
        <p:txBody>
          <a:bodyPr wrap="square">
            <a:spAutoFit/>
          </a:bodyPr>
          <a:lstStyle/>
          <a:p>
            <a:r>
              <a:rPr lang="en-US" altLang="zh-TW" dirty="0">
                <a:solidFill>
                  <a:srgbClr val="C00000"/>
                </a:solidFill>
              </a:rPr>
              <a:t>t-SNE </a:t>
            </a:r>
            <a:r>
              <a:rPr lang="zh-TW" altLang="en-US" dirty="0">
                <a:solidFill>
                  <a:srgbClr val="C00000"/>
                </a:solidFill>
              </a:rPr>
              <a:t>不適用於新資料</a:t>
            </a:r>
            <a:endParaRPr lang="en-TW" dirty="0">
              <a:solidFill>
                <a:srgbClr val="C00000"/>
              </a:solidFill>
            </a:endParaRPr>
          </a:p>
        </p:txBody>
      </p:sp>
      <p:sp>
        <p:nvSpPr>
          <p:cNvPr id="10" name="Rectangle 9">
            <a:extLst>
              <a:ext uri="{FF2B5EF4-FFF2-40B4-BE49-F238E27FC236}">
                <a16:creationId xmlns:a16="http://schemas.microsoft.com/office/drawing/2014/main" id="{6DAAE97D-FCF2-FE47-98DA-41AE5D38BA8F}"/>
              </a:ext>
            </a:extLst>
          </p:cNvPr>
          <p:cNvSpPr/>
          <p:nvPr/>
        </p:nvSpPr>
        <p:spPr>
          <a:xfrm>
            <a:off x="6593772" y="5002771"/>
            <a:ext cx="4630771" cy="523220"/>
          </a:xfrm>
          <a:prstGeom prst="rect">
            <a:avLst/>
          </a:prstGeom>
        </p:spPr>
        <p:txBody>
          <a:bodyPr wrap="square">
            <a:spAutoFit/>
          </a:bodyPr>
          <a:lstStyle/>
          <a:p>
            <a:r>
              <a:rPr lang="zh-TW" altLang="en-US" sz="1400" dirty="0">
                <a:solidFill>
                  <a:schemeClr val="tx1">
                    <a:lumMod val="65000"/>
                    <a:lumOff val="35000"/>
                  </a:schemeClr>
                </a:solidFill>
                <a:latin typeface="Arial" panose="020B0604020202020204" pitchFamily="34" charset="0"/>
                <a:cs typeface="Arial" panose="020B0604020202020204" pitchFamily="34" charset="0"/>
              </a:rPr>
              <a:t>因為演算法的關係在 </a:t>
            </a:r>
            <a:r>
              <a:rPr lang="en-US" sz="1400" dirty="0">
                <a:solidFill>
                  <a:schemeClr val="tx1">
                    <a:lumMod val="65000"/>
                    <a:lumOff val="35000"/>
                  </a:schemeClr>
                </a:solidFill>
                <a:latin typeface="Arial" panose="020B0604020202020204" pitchFamily="34" charset="0"/>
                <a:cs typeface="Arial" panose="020B0604020202020204" pitchFamily="34" charset="0"/>
              </a:rPr>
              <a:t>scikit-learn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套件中的 </a:t>
            </a:r>
            <a:r>
              <a:rPr lang="en-US" sz="1400" dirty="0">
                <a:solidFill>
                  <a:schemeClr val="tx1">
                    <a:lumMod val="65000"/>
                    <a:lumOff val="35000"/>
                  </a:schemeClr>
                </a:solidFill>
                <a:latin typeface="Arial" panose="020B0604020202020204" pitchFamily="34" charset="0"/>
                <a:cs typeface="Arial" panose="020B0604020202020204" pitchFamily="34" charset="0"/>
              </a:rPr>
              <a:t>t-SNE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演算法並沒有</a:t>
            </a:r>
            <a:r>
              <a:rPr lang="en-US" sz="1400" dirty="0">
                <a:solidFill>
                  <a:schemeClr val="tx1">
                    <a:lumMod val="65000"/>
                    <a:lumOff val="35000"/>
                  </a:schemeClr>
                </a:solidFill>
                <a:latin typeface="Arial" panose="020B0604020202020204" pitchFamily="34" charset="0"/>
                <a:cs typeface="Arial" panose="020B0604020202020204" pitchFamily="34" charset="0"/>
              </a:rPr>
              <a:t>transform()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函式可以呼叫。</a:t>
            </a:r>
            <a:endParaRPr lang="en-TW"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06970"/>
          </a:xfrm>
        </p:spPr>
        <p:txBody>
          <a:bodyPr/>
          <a:lstStyle/>
          <a:p>
            <a:r>
              <a:rPr lang="zh-CN" altLang="en-US" sz="3200" dirty="0"/>
              <a:t>非監督式學習</a:t>
            </a:r>
            <a:r>
              <a:rPr lang="en-US" altLang="zh-CN" sz="3200" dirty="0"/>
              <a:t> </a:t>
            </a:r>
            <a:r>
              <a:rPr lang="zh-CN" altLang="en-US" sz="3200" dirty="0"/>
              <a:t>降維</a:t>
            </a:r>
            <a:endParaRPr lang="en-US" altLang="zh-CN" sz="3200" dirty="0"/>
          </a:p>
          <a:p>
            <a:r>
              <a:rPr lang="zh-CN" altLang="en-US" sz="3200" kern="0" dirty="0"/>
              <a:t>觀念講解</a:t>
            </a:r>
          </a:p>
        </p:txBody>
      </p:sp>
    </p:spTree>
    <p:extLst>
      <p:ext uri="{BB962C8B-B14F-4D97-AF65-F5344CB8AC3E}">
        <p14:creationId xmlns:p14="http://schemas.microsoft.com/office/powerpoint/2010/main" val="23434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AD9A2-FFDE-3149-A70B-9B96C783D52C}"/>
              </a:ext>
            </a:extLst>
          </p:cNvPr>
          <p:cNvSpPr>
            <a:spLocks noGrp="1"/>
          </p:cNvSpPr>
          <p:nvPr>
            <p:ph type="body" sz="quarter" idx="10"/>
          </p:nvPr>
        </p:nvSpPr>
        <p:spPr/>
        <p:txBody>
          <a:bodyPr/>
          <a:lstStyle/>
          <a:p>
            <a:r>
              <a:rPr lang="zh-CN" altLang="en-US" dirty="0"/>
              <a:t>降維</a:t>
            </a:r>
            <a:r>
              <a:rPr lang="zh-TW" altLang="en-US" dirty="0"/>
              <a:t> </a:t>
            </a:r>
            <a:r>
              <a:rPr lang="en-US" altLang="zh-CN" dirty="0"/>
              <a:t>(</a:t>
            </a:r>
            <a:r>
              <a:rPr lang="en-US" dirty="0"/>
              <a:t>Dimension Reduction</a:t>
            </a:r>
            <a:r>
              <a:rPr lang="en-US" altLang="zh-CN" dirty="0"/>
              <a:t>)</a:t>
            </a:r>
            <a:endParaRPr lang="en-TW" dirty="0"/>
          </a:p>
        </p:txBody>
      </p:sp>
      <p:sp>
        <p:nvSpPr>
          <p:cNvPr id="4" name="Text Placeholder 1">
            <a:extLst>
              <a:ext uri="{FF2B5EF4-FFF2-40B4-BE49-F238E27FC236}">
                <a16:creationId xmlns:a16="http://schemas.microsoft.com/office/drawing/2014/main" id="{62F0DC6A-4C25-954C-BFD7-79305E28306E}"/>
              </a:ext>
            </a:extLst>
          </p:cNvPr>
          <p:cNvSpPr txBox="1">
            <a:spLocks/>
          </p:cNvSpPr>
          <p:nvPr/>
        </p:nvSpPr>
        <p:spPr>
          <a:xfrm>
            <a:off x="311699" y="1029225"/>
            <a:ext cx="1024341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顧名思義，就是原本的</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處於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在一個比較高的維度作標上，我們希望找到一個低維度的作標來描述它，但又不能失去</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本身的特質。</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9B0C23C-D9C5-0142-AB2F-BBAB47278D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7432" y="2457219"/>
            <a:ext cx="4446668" cy="2870200"/>
          </a:xfrm>
          <a:prstGeom prst="rect">
            <a:avLst/>
          </a:prstGeom>
        </p:spPr>
      </p:pic>
    </p:spTree>
    <p:extLst>
      <p:ext uri="{BB962C8B-B14F-4D97-AF65-F5344CB8AC3E}">
        <p14:creationId xmlns:p14="http://schemas.microsoft.com/office/powerpoint/2010/main" val="233330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AB6A8-03FE-C14B-AB9A-533C4A1CDD8F}"/>
              </a:ext>
            </a:extLst>
          </p:cNvPr>
          <p:cNvSpPr>
            <a:spLocks noGrp="1"/>
          </p:cNvSpPr>
          <p:nvPr>
            <p:ph type="body" sz="quarter" idx="10"/>
          </p:nvPr>
        </p:nvSpPr>
        <p:spPr/>
        <p:txBody>
          <a:bodyPr/>
          <a:lstStyle/>
          <a:p>
            <a:r>
              <a:rPr lang="zh-CN" altLang="en-US" dirty="0"/>
              <a:t>為什麼要降維</a:t>
            </a:r>
            <a:r>
              <a:rPr lang="en-US" altLang="zh-CN" dirty="0"/>
              <a:t>?</a:t>
            </a:r>
            <a:endParaRPr lang="en-TW" dirty="0"/>
          </a:p>
        </p:txBody>
      </p:sp>
      <p:sp>
        <p:nvSpPr>
          <p:cNvPr id="4" name="Text Placeholder 1">
            <a:extLst>
              <a:ext uri="{FF2B5EF4-FFF2-40B4-BE49-F238E27FC236}">
                <a16:creationId xmlns:a16="http://schemas.microsoft.com/office/drawing/2014/main" id="{D0180B6D-CF4E-2B4C-B302-2B4BE56177C6}"/>
              </a:ext>
            </a:extLst>
          </p:cNvPr>
          <p:cNvSpPr txBox="1">
            <a:spLocks/>
          </p:cNvSpPr>
          <p:nvPr/>
        </p:nvSpPr>
        <p:spPr>
          <a:xfrm>
            <a:off x="311699" y="1029225"/>
            <a:ext cx="10186967" cy="19623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壓縮資料，減少計算資源。</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降維可以幫助資料視覺化。</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946E3B2-CB90-8B41-8FED-2EFAADD1A1C4}"/>
              </a:ext>
            </a:extLst>
          </p:cNvPr>
          <p:cNvPicPr>
            <a:picLocks noChangeAspect="1"/>
          </p:cNvPicPr>
          <p:nvPr/>
        </p:nvPicPr>
        <p:blipFill>
          <a:blip r:embed="rId3"/>
          <a:stretch>
            <a:fillRect/>
          </a:stretch>
        </p:blipFill>
        <p:spPr>
          <a:xfrm>
            <a:off x="2458636" y="2988729"/>
            <a:ext cx="3192130" cy="2493852"/>
          </a:xfrm>
          <a:prstGeom prst="rect">
            <a:avLst/>
          </a:prstGeom>
        </p:spPr>
      </p:pic>
      <p:pic>
        <p:nvPicPr>
          <p:cNvPr id="6" name="Picture 5">
            <a:extLst>
              <a:ext uri="{FF2B5EF4-FFF2-40B4-BE49-F238E27FC236}">
                <a16:creationId xmlns:a16="http://schemas.microsoft.com/office/drawing/2014/main" id="{22ACB8E5-2192-B548-A853-C7D2A230E0B7}"/>
              </a:ext>
            </a:extLst>
          </p:cNvPr>
          <p:cNvPicPr>
            <a:picLocks noChangeAspect="1"/>
          </p:cNvPicPr>
          <p:nvPr/>
        </p:nvPicPr>
        <p:blipFill>
          <a:blip r:embed="rId4"/>
          <a:stretch>
            <a:fillRect/>
          </a:stretch>
        </p:blipFill>
        <p:spPr>
          <a:xfrm>
            <a:off x="6000198" y="2907463"/>
            <a:ext cx="3646311" cy="2647916"/>
          </a:xfrm>
          <a:prstGeom prst="rect">
            <a:avLst/>
          </a:prstGeom>
        </p:spPr>
      </p:pic>
    </p:spTree>
    <p:extLst>
      <p:ext uri="{BB962C8B-B14F-4D97-AF65-F5344CB8AC3E}">
        <p14:creationId xmlns:p14="http://schemas.microsoft.com/office/powerpoint/2010/main" val="27181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CF239-0552-5849-A5CD-00630F2CA21C}"/>
              </a:ext>
            </a:extLst>
          </p:cNvPr>
          <p:cNvSpPr>
            <a:spLocks noGrp="1"/>
          </p:cNvSpPr>
          <p:nvPr>
            <p:ph type="body" sz="quarter" idx="10"/>
          </p:nvPr>
        </p:nvSpPr>
        <p:spPr/>
        <p:txBody>
          <a:bodyPr/>
          <a:lstStyle/>
          <a:p>
            <a:r>
              <a:rPr lang="en-US" dirty="0"/>
              <a:t>Principal component analysis</a:t>
            </a:r>
            <a:r>
              <a:rPr lang="zh-TW" altLang="en-US" dirty="0"/>
              <a:t> </a:t>
            </a:r>
            <a:r>
              <a:rPr lang="en-US" sz="3200" dirty="0"/>
              <a:t>(PCA)</a:t>
            </a:r>
            <a:endParaRPr lang="en-TW" dirty="0"/>
          </a:p>
        </p:txBody>
      </p:sp>
      <p:sp>
        <p:nvSpPr>
          <p:cNvPr id="4" name="Text Placeholder 1">
            <a:extLst>
              <a:ext uri="{FF2B5EF4-FFF2-40B4-BE49-F238E27FC236}">
                <a16:creationId xmlns:a16="http://schemas.microsoft.com/office/drawing/2014/main" id="{EE606082-6107-C049-BFCD-53AB1D61E484}"/>
              </a:ext>
            </a:extLst>
          </p:cNvPr>
          <p:cNvSpPr txBox="1">
            <a:spLocks/>
          </p:cNvSpPr>
          <p:nvPr/>
        </p:nvSpPr>
        <p:spPr>
          <a:xfrm>
            <a:off x="311700" y="1029225"/>
            <a:ext cx="9315782" cy="2698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將一個具有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n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個特徵空間的樣本，轉換為具有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k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a:t>
            </a:r>
            <a:br>
              <a:rPr kumimoji="0" lang="en-US" altLang="zh-TW" sz="2000" b="0" i="0" u="none" strike="noStrike" kern="0" cap="none" spc="0" normalizeH="0" baseline="0" noProof="0" dirty="0">
                <a:ln>
                  <a:noFill/>
                </a:ln>
                <a:solidFill>
                  <a:srgbClr val="595959"/>
                </a:solidFill>
                <a:effectLst/>
                <a:uLnTx/>
                <a:uFillTx/>
                <a:latin typeface="Arial"/>
                <a:cs typeface="Arial"/>
                <a:sym typeface="Arial"/>
              </a:rPr>
            </a:b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其中 </a:t>
            </a:r>
            <a:r>
              <a:rPr kumimoji="0" lang="en-US" sz="2000" b="0" i="0" u="none" strike="noStrike" kern="0" cap="none" spc="0" normalizeH="0" baseline="0" noProof="0" dirty="0">
                <a:ln>
                  <a:noFill/>
                </a:ln>
                <a:solidFill>
                  <a:srgbClr val="595959"/>
                </a:solidFill>
                <a:effectLst/>
                <a:uLnTx/>
                <a:uFillTx/>
                <a:latin typeface="Arial"/>
                <a:cs typeface="Arial"/>
                <a:sym typeface="Arial"/>
              </a:rPr>
              <a:t>k &lt; 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的目的是把高維的點頭影到低維的空間上，並且低維度的空間保有高維空間中大部分的性質。</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只允許做線性的轉換。</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06A1B640-6AC0-B84B-8FAA-B5CD4F54A61E}"/>
              </a:ext>
            </a:extLst>
          </p:cNvPr>
          <p:cNvPicPr>
            <a:picLocks noChangeAspect="1"/>
          </p:cNvPicPr>
          <p:nvPr/>
        </p:nvPicPr>
        <p:blipFill>
          <a:blip r:embed="rId3"/>
          <a:stretch>
            <a:fillRect/>
          </a:stretch>
        </p:blipFill>
        <p:spPr>
          <a:xfrm>
            <a:off x="6211908" y="2591430"/>
            <a:ext cx="4365781" cy="3410765"/>
          </a:xfrm>
          <a:prstGeom prst="rect">
            <a:avLst/>
          </a:prstGeom>
        </p:spPr>
      </p:pic>
      <p:cxnSp>
        <p:nvCxnSpPr>
          <p:cNvPr id="15" name="Straight Connector 14">
            <a:extLst>
              <a:ext uri="{FF2B5EF4-FFF2-40B4-BE49-F238E27FC236}">
                <a16:creationId xmlns:a16="http://schemas.microsoft.com/office/drawing/2014/main" id="{AC4CA496-1E7D-E642-BB08-C40D7A3E03E4}"/>
              </a:ext>
            </a:extLst>
          </p:cNvPr>
          <p:cNvCxnSpPr>
            <a:cxnSpLocks/>
          </p:cNvCxnSpPr>
          <p:nvPr/>
        </p:nvCxnSpPr>
        <p:spPr>
          <a:xfrm flipH="1">
            <a:off x="6888895" y="2968979"/>
            <a:ext cx="397465" cy="19529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64FFC8-0DB4-0A4A-B3B2-1A9006985923}"/>
              </a:ext>
            </a:extLst>
          </p:cNvPr>
          <p:cNvCxnSpPr>
            <a:cxnSpLocks/>
          </p:cNvCxnSpPr>
          <p:nvPr/>
        </p:nvCxnSpPr>
        <p:spPr>
          <a:xfrm flipH="1">
            <a:off x="7861679" y="3727821"/>
            <a:ext cx="652461" cy="13728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25C17-334C-4E46-96C2-8F2415DAD84D}"/>
              </a:ext>
            </a:extLst>
          </p:cNvPr>
          <p:cNvCxnSpPr>
            <a:cxnSpLocks/>
          </p:cNvCxnSpPr>
          <p:nvPr/>
        </p:nvCxnSpPr>
        <p:spPr>
          <a:xfrm flipH="1">
            <a:off x="8187910" y="3519312"/>
            <a:ext cx="901549" cy="178983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1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F2ED8-A918-324D-B6FD-82710CD8143A}"/>
              </a:ext>
            </a:extLst>
          </p:cNvPr>
          <p:cNvSpPr>
            <a:spLocks noGrp="1"/>
          </p:cNvSpPr>
          <p:nvPr>
            <p:ph type="body" sz="quarter" idx="10"/>
          </p:nvPr>
        </p:nvSpPr>
        <p:spPr/>
        <p:txBody>
          <a:bodyPr/>
          <a:lstStyle/>
          <a:p>
            <a:r>
              <a:rPr lang="en-US" dirty="0"/>
              <a:t>PCA</a:t>
            </a:r>
            <a:r>
              <a:rPr lang="zh-TW" altLang="en-US" dirty="0"/>
              <a:t>的主要步驟</a:t>
            </a:r>
            <a:endParaRPr lang="en-TW" dirty="0"/>
          </a:p>
        </p:txBody>
      </p:sp>
      <p:sp>
        <p:nvSpPr>
          <p:cNvPr id="4" name="Text Placeholder 1">
            <a:extLst>
              <a:ext uri="{FF2B5EF4-FFF2-40B4-BE49-F238E27FC236}">
                <a16:creationId xmlns:a16="http://schemas.microsoft.com/office/drawing/2014/main" id="{32A8A775-D9EE-8946-9BF7-EA63060556AA}"/>
              </a:ext>
            </a:extLst>
          </p:cNvPr>
          <p:cNvSpPr txBox="1">
            <a:spLocks/>
          </p:cNvSpPr>
          <p:nvPr/>
        </p:nvSpPr>
        <p:spPr>
          <a:xfrm>
            <a:off x="652287" y="1085669"/>
            <a:ext cx="10896246" cy="195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p:txBody>
      </p:sp>
    </p:spTree>
    <p:extLst>
      <p:ext uri="{BB962C8B-B14F-4D97-AF65-F5344CB8AC3E}">
        <p14:creationId xmlns:p14="http://schemas.microsoft.com/office/powerpoint/2010/main" val="884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7E771-9135-634E-ADEB-EA94C3BC29F8}"/>
              </a:ext>
            </a:extLst>
          </p:cNvPr>
          <p:cNvSpPr>
            <a:spLocks noGrp="1"/>
          </p:cNvSpPr>
          <p:nvPr>
            <p:ph type="body" sz="quarter" idx="10"/>
          </p:nvPr>
        </p:nvSpPr>
        <p:spPr/>
        <p:txBody>
          <a:bodyPr/>
          <a:lstStyle/>
          <a:p>
            <a:r>
              <a:rPr lang="en-US" dirty="0"/>
              <a:t>PCA</a:t>
            </a:r>
            <a:r>
              <a:rPr lang="zh-TW" altLang="en-US" dirty="0"/>
              <a:t> 小結</a:t>
            </a:r>
            <a:endParaRPr lang="en-TW" dirty="0"/>
          </a:p>
        </p:txBody>
      </p:sp>
      <p:sp>
        <p:nvSpPr>
          <p:cNvPr id="3" name="Text Placeholder 1">
            <a:extLst>
              <a:ext uri="{FF2B5EF4-FFF2-40B4-BE49-F238E27FC236}">
                <a16:creationId xmlns:a16="http://schemas.microsoft.com/office/drawing/2014/main" id="{3E3A6F1B-2360-B642-8BA0-96BC81E3E797}"/>
              </a:ext>
            </a:extLst>
          </p:cNvPr>
          <p:cNvSpPr txBox="1">
            <a:spLocks/>
          </p:cNvSpPr>
          <p:nvPr/>
        </p:nvSpPr>
        <p:spPr>
          <a:xfrm>
            <a:off x="311700" y="1046824"/>
            <a:ext cx="9996957" cy="3658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是個相當直觀且有效的降維方式，不過在三維轉換為二維時我們可以看到，有些數據的集群完全被搗成一團。這跟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的原理有關，因為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是對資料求共變異數矩陣，在進行奇異值分解。因此會被資料的差異性影響，無法很好表現</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相似性以及分佈。</a:t>
            </a:r>
            <a:endParaRPr kumimoji="0" lang="en-US" altLang="zh-TW" sz="2000" b="1"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且</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是一種線性降維的方式，但如果特徵與特徵間的關聯是非線性關係的話，用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可能會導致</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欠擬合（</a:t>
            </a:r>
            <a:r>
              <a:rPr kumimoji="0" lang="en-US" sz="2000" b="1" i="0" u="none" strike="noStrike" kern="0" cap="none" spc="0" normalizeH="0" baseline="0" noProof="0" dirty="0">
                <a:ln>
                  <a:noFill/>
                </a:ln>
                <a:solidFill>
                  <a:srgbClr val="595959"/>
                </a:solidFill>
                <a:effectLst/>
                <a:uLnTx/>
                <a:uFillTx/>
                <a:latin typeface="Arial"/>
                <a:cs typeface="Arial"/>
                <a:sym typeface="Arial"/>
              </a:rPr>
              <a:t>underfitting）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的情形發生。</a:t>
            </a:r>
          </a:p>
        </p:txBody>
      </p:sp>
      <p:pic>
        <p:nvPicPr>
          <p:cNvPr id="4" name="Picture 3">
            <a:extLst>
              <a:ext uri="{FF2B5EF4-FFF2-40B4-BE49-F238E27FC236}">
                <a16:creationId xmlns:a16="http://schemas.microsoft.com/office/drawing/2014/main" id="{5C8FCBA0-F9A5-CC4A-8610-66FCD3245CE8}"/>
              </a:ext>
            </a:extLst>
          </p:cNvPr>
          <p:cNvPicPr>
            <a:picLocks noChangeAspect="1"/>
          </p:cNvPicPr>
          <p:nvPr/>
        </p:nvPicPr>
        <p:blipFill>
          <a:blip r:embed="rId2"/>
          <a:stretch>
            <a:fillRect/>
          </a:stretch>
        </p:blipFill>
        <p:spPr>
          <a:xfrm>
            <a:off x="7431033" y="3789916"/>
            <a:ext cx="2242269" cy="2251690"/>
          </a:xfrm>
          <a:prstGeom prst="rect">
            <a:avLst/>
          </a:prstGeom>
        </p:spPr>
      </p:pic>
    </p:spTree>
    <p:extLst>
      <p:ext uri="{BB962C8B-B14F-4D97-AF65-F5344CB8AC3E}">
        <p14:creationId xmlns:p14="http://schemas.microsoft.com/office/powerpoint/2010/main" val="321693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9D627-E3FC-D049-9CC5-D3C9174061D2}"/>
              </a:ext>
            </a:extLst>
          </p:cNvPr>
          <p:cNvSpPr>
            <a:spLocks noGrp="1"/>
          </p:cNvSpPr>
          <p:nvPr>
            <p:ph type="body" sz="quarter" idx="10"/>
          </p:nvPr>
        </p:nvSpPr>
        <p:spPr>
          <a:xfrm>
            <a:off x="992875" y="245402"/>
            <a:ext cx="10578236" cy="535531"/>
          </a:xfrm>
        </p:spPr>
        <p:txBody>
          <a:bodyPr/>
          <a:lstStyle/>
          <a:p>
            <a:r>
              <a:rPr lang="en-US" sz="3200" dirty="0"/>
              <a:t>T-Distributed Stochastic Neighbor Embedding (t-SNE)</a:t>
            </a:r>
            <a:endParaRPr lang="en-TW" sz="3200" dirty="0"/>
          </a:p>
        </p:txBody>
      </p:sp>
      <p:sp>
        <p:nvSpPr>
          <p:cNvPr id="4" name="Text Placeholder 1">
            <a:extLst>
              <a:ext uri="{FF2B5EF4-FFF2-40B4-BE49-F238E27FC236}">
                <a16:creationId xmlns:a16="http://schemas.microsoft.com/office/drawing/2014/main" id="{9EB082DA-6850-214C-8A00-F5A01EA69C9D}"/>
              </a:ext>
            </a:extLst>
          </p:cNvPr>
          <p:cNvSpPr txBox="1">
            <a:spLocks/>
          </p:cNvSpPr>
          <p:nvPr/>
        </p:nvSpPr>
        <p:spPr>
          <a:xfrm>
            <a:off x="311699" y="1029225"/>
            <a:ext cx="10390167" cy="1860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目標跟</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是一樣的，希望把高維的資料投影到低維中，並且保留高維中的點與點之間的關係與特性。兩者不同的點在於</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a:t>
            </a:r>
            <a:r>
              <a:rPr kumimoji="0" lang="zh-TW" altLang="en-US" sz="2000" b="0" i="0" u="none" strike="noStrike" kern="0" cap="none" spc="0" normalizeH="0" baseline="0" noProof="0">
                <a:ln>
                  <a:noFill/>
                </a:ln>
                <a:solidFill>
                  <a:srgbClr val="595959"/>
                </a:solidFill>
                <a:effectLst/>
                <a:uLnTx/>
                <a:uFillTx/>
                <a:latin typeface="Arial"/>
                <a:cs typeface="Arial"/>
                <a:sym typeface="Arial"/>
              </a:rPr>
              <a:t>非線性的轉換</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使用了更複雜的公式來表達高維與低維之間的關係。主要是將高維的數據用高斯分佈的機率密度函數近似，而低維數據的部分使用 </a:t>
            </a:r>
            <a:r>
              <a:rPr kumimoji="0" lang="en-US" sz="2000" b="0" i="0" u="none" strike="noStrike" kern="0" cap="none" spc="0" normalizeH="0" baseline="0" noProof="0" dirty="0">
                <a:ln>
                  <a:noFill/>
                </a:ln>
                <a:solidFill>
                  <a:srgbClr val="595959"/>
                </a:solidFill>
                <a:effectLst/>
                <a:uLnTx/>
                <a:uFillTx/>
                <a:latin typeface="Arial"/>
                <a:cs typeface="Arial"/>
                <a:sym typeface="Arial"/>
              </a:rPr>
              <a:t>t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分佈的方式來近似。</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427D16EB-47DC-8F43-8CA3-44FEECA058A2}"/>
              </a:ext>
            </a:extLst>
          </p:cNvPr>
          <p:cNvPicPr>
            <a:picLocks noChangeAspect="1"/>
          </p:cNvPicPr>
          <p:nvPr/>
        </p:nvPicPr>
        <p:blipFill>
          <a:blip r:embed="rId3"/>
          <a:stretch>
            <a:fillRect/>
          </a:stretch>
        </p:blipFill>
        <p:spPr>
          <a:xfrm>
            <a:off x="3062882" y="3873431"/>
            <a:ext cx="2180898" cy="841449"/>
          </a:xfrm>
          <a:prstGeom prst="rect">
            <a:avLst/>
          </a:prstGeom>
        </p:spPr>
      </p:pic>
      <p:pic>
        <p:nvPicPr>
          <p:cNvPr id="6" name="Picture 5">
            <a:extLst>
              <a:ext uri="{FF2B5EF4-FFF2-40B4-BE49-F238E27FC236}">
                <a16:creationId xmlns:a16="http://schemas.microsoft.com/office/drawing/2014/main" id="{30276D18-0563-5B48-86E0-7C399D2EE929}"/>
              </a:ext>
            </a:extLst>
          </p:cNvPr>
          <p:cNvPicPr>
            <a:picLocks noChangeAspect="1"/>
          </p:cNvPicPr>
          <p:nvPr/>
        </p:nvPicPr>
        <p:blipFill>
          <a:blip r:embed="rId4"/>
          <a:stretch>
            <a:fillRect/>
          </a:stretch>
        </p:blipFill>
        <p:spPr>
          <a:xfrm>
            <a:off x="6293538" y="3873431"/>
            <a:ext cx="2615626" cy="694271"/>
          </a:xfrm>
          <a:prstGeom prst="rect">
            <a:avLst/>
          </a:prstGeom>
        </p:spPr>
      </p:pic>
      <p:sp>
        <p:nvSpPr>
          <p:cNvPr id="7" name="Rounded Rectangle 6">
            <a:extLst>
              <a:ext uri="{FF2B5EF4-FFF2-40B4-BE49-F238E27FC236}">
                <a16:creationId xmlns:a16="http://schemas.microsoft.com/office/drawing/2014/main" id="{D65E7B02-CC73-C04A-BBB6-3E0BFCCB57CD}"/>
              </a:ext>
            </a:extLst>
          </p:cNvPr>
          <p:cNvSpPr/>
          <p:nvPr/>
        </p:nvSpPr>
        <p:spPr>
          <a:xfrm>
            <a:off x="3888017" y="3412067"/>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92A458-1B94-A044-A929-B5A8EFB201AC}"/>
              </a:ext>
            </a:extLst>
          </p:cNvPr>
          <p:cNvSpPr/>
          <p:nvPr/>
        </p:nvSpPr>
        <p:spPr>
          <a:xfrm>
            <a:off x="3907932" y="3425276"/>
            <a:ext cx="630510" cy="261610"/>
          </a:xfrm>
          <a:prstGeom prst="rect">
            <a:avLst/>
          </a:prstGeom>
        </p:spPr>
        <p:txBody>
          <a:bodyPr wrap="square">
            <a:spAutoFit/>
          </a:bodyPr>
          <a:lstStyle/>
          <a:p>
            <a:r>
              <a:rPr lang="zh-CN" altLang="en-US" sz="1100" dirty="0">
                <a:solidFill>
                  <a:schemeClr val="bg1"/>
                </a:solidFill>
              </a:rPr>
              <a:t>高維度</a:t>
            </a:r>
            <a:endParaRPr lang="en-US" sz="1100" dirty="0">
              <a:solidFill>
                <a:schemeClr val="bg1"/>
              </a:solidFill>
            </a:endParaRPr>
          </a:p>
        </p:txBody>
      </p:sp>
      <p:sp>
        <p:nvSpPr>
          <p:cNvPr id="9" name="Rounded Rectangle 8">
            <a:extLst>
              <a:ext uri="{FF2B5EF4-FFF2-40B4-BE49-F238E27FC236}">
                <a16:creationId xmlns:a16="http://schemas.microsoft.com/office/drawing/2014/main" id="{1075D372-50DC-2B4A-9648-C79421A4CB9B}"/>
              </a:ext>
            </a:extLst>
          </p:cNvPr>
          <p:cNvSpPr/>
          <p:nvPr/>
        </p:nvSpPr>
        <p:spPr>
          <a:xfrm>
            <a:off x="7571167" y="3425276"/>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CC964B-18D6-044C-8BCA-074CC72606B0}"/>
              </a:ext>
            </a:extLst>
          </p:cNvPr>
          <p:cNvSpPr/>
          <p:nvPr/>
        </p:nvSpPr>
        <p:spPr>
          <a:xfrm>
            <a:off x="7591082" y="3438485"/>
            <a:ext cx="630510" cy="261610"/>
          </a:xfrm>
          <a:prstGeom prst="rect">
            <a:avLst/>
          </a:prstGeom>
        </p:spPr>
        <p:txBody>
          <a:bodyPr wrap="square">
            <a:spAutoFit/>
          </a:bodyPr>
          <a:lstStyle/>
          <a:p>
            <a:r>
              <a:rPr lang="zh-CN" altLang="en-US" sz="1100" dirty="0">
                <a:solidFill>
                  <a:schemeClr val="bg1"/>
                </a:solidFill>
              </a:rPr>
              <a:t>低維度</a:t>
            </a:r>
            <a:endParaRPr lang="en-US" sz="1100" dirty="0">
              <a:solidFill>
                <a:schemeClr val="bg1"/>
              </a:solidFill>
            </a:endParaRPr>
          </a:p>
        </p:txBody>
      </p:sp>
    </p:spTree>
    <p:extLst>
      <p:ext uri="{BB962C8B-B14F-4D97-AF65-F5344CB8AC3E}">
        <p14:creationId xmlns:p14="http://schemas.microsoft.com/office/powerpoint/2010/main" val="264096319"/>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1181</TotalTime>
  <Words>1288</Words>
  <Application>Microsoft Macintosh PowerPoint</Application>
  <PresentationFormat>Widescreen</PresentationFormat>
  <Paragraphs>112</Paragraphs>
  <Slides>22</Slides>
  <Notes>10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等线</vt:lpstr>
      <vt:lpstr>微软雅黑</vt:lpstr>
      <vt:lpstr>Roboto</vt:lpstr>
      <vt:lpstr>Segoe UI Light</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174</cp:revision>
  <dcterms:created xsi:type="dcterms:W3CDTF">2015-08-18T02:51:41Z</dcterms:created>
  <dcterms:modified xsi:type="dcterms:W3CDTF">2020-09-14T09:52:55Z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